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7.jpg" ContentType="image/jpeg"/>
  <Override PartName="/ppt/media/image8.jpg" ContentType="image/jpeg"/>
  <Override PartName="/ppt/media/image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0"/>
  </p:notesMasterIdLst>
  <p:sldIdLst>
    <p:sldId id="256" r:id="rId2"/>
    <p:sldId id="257" r:id="rId3"/>
    <p:sldId id="308" r:id="rId4"/>
    <p:sldId id="312" r:id="rId5"/>
    <p:sldId id="324" r:id="rId6"/>
    <p:sldId id="303" r:id="rId7"/>
    <p:sldId id="259" r:id="rId8"/>
    <p:sldId id="327" r:id="rId9"/>
    <p:sldId id="329" r:id="rId10"/>
    <p:sldId id="261" r:id="rId11"/>
    <p:sldId id="330" r:id="rId12"/>
    <p:sldId id="331" r:id="rId13"/>
    <p:sldId id="332" r:id="rId14"/>
    <p:sldId id="333" r:id="rId15"/>
    <p:sldId id="301" r:id="rId16"/>
    <p:sldId id="334" r:id="rId17"/>
    <p:sldId id="262" r:id="rId18"/>
    <p:sldId id="299" r:id="rId19"/>
    <p:sldId id="300" r:id="rId20"/>
    <p:sldId id="263" r:id="rId21"/>
    <p:sldId id="316" r:id="rId22"/>
    <p:sldId id="317" r:id="rId23"/>
    <p:sldId id="319" r:id="rId24"/>
    <p:sldId id="320" r:id="rId25"/>
    <p:sldId id="279" r:id="rId26"/>
    <p:sldId id="338" r:id="rId27"/>
    <p:sldId id="340" r:id="rId28"/>
    <p:sldId id="342" r:id="rId29"/>
    <p:sldId id="344" r:id="rId30"/>
    <p:sldId id="346" r:id="rId31"/>
    <p:sldId id="264" r:id="rId32"/>
    <p:sldId id="347" r:id="rId33"/>
    <p:sldId id="326" r:id="rId34"/>
    <p:sldId id="288" r:id="rId35"/>
    <p:sldId id="289" r:id="rId36"/>
    <p:sldId id="291" r:id="rId37"/>
    <p:sldId id="292" r:id="rId38"/>
    <p:sldId id="265" r:id="rId39"/>
    <p:sldId id="325" r:id="rId40"/>
    <p:sldId id="336" r:id="rId41"/>
    <p:sldId id="321" r:id="rId42"/>
    <p:sldId id="309" r:id="rId43"/>
    <p:sldId id="295" r:id="rId44"/>
    <p:sldId id="296" r:id="rId45"/>
    <p:sldId id="287" r:id="rId46"/>
    <p:sldId id="322" r:id="rId47"/>
    <p:sldId id="267" r:id="rId48"/>
    <p:sldId id="32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8" autoAdjust="0"/>
    <p:restoredTop sz="94615" autoAdjust="0"/>
  </p:normalViewPr>
  <p:slideViewPr>
    <p:cSldViewPr>
      <p:cViewPr>
        <p:scale>
          <a:sx n="75" d="100"/>
          <a:sy n="75" d="100"/>
        </p:scale>
        <p:origin x="-1194" y="-66"/>
      </p:cViewPr>
      <p:guideLst>
        <p:guide orient="horz" pos="2160"/>
        <p:guide pos="2880"/>
      </p:guideLst>
    </p:cSldViewPr>
  </p:slideViewPr>
  <p:outlineViewPr>
    <p:cViewPr>
      <p:scale>
        <a:sx n="33" d="100"/>
        <a:sy n="33" d="100"/>
      </p:scale>
      <p:origin x="48" y="54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58697D-0896-4587-A8B9-7E4BF37AA6A9}" type="datetimeFigureOut">
              <a:rPr lang="en-US" smtClean="0"/>
              <a:pPr/>
              <a:t>6/7/2012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A2278F-4E50-48C9-816C-92286424C5BA}" type="slidenum">
              <a:rPr lang="en-US" smtClean="0"/>
              <a:pPr/>
              <a:t>‹#›</a:t>
            </a:fld>
            <a:endParaRPr lang="en-US"/>
          </a:p>
        </p:txBody>
      </p:sp>
    </p:spTree>
    <p:extLst>
      <p:ext uri="{BB962C8B-B14F-4D97-AF65-F5344CB8AC3E}">
        <p14:creationId xmlns:p14="http://schemas.microsoft.com/office/powerpoint/2010/main" val="302597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just an overview to give an idea of how prolific social networking is and what it means to our practice. It is everywhere, and it is much bigger than </a:t>
            </a:r>
            <a:r>
              <a:rPr lang="en-US" baseline="0" dirty="0" err="1" smtClean="0"/>
              <a:t>facebook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1A2278F-4E50-48C9-816C-92286424C5BA}"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3"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1"/>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9"/>
            <a:ext cx="2133600" cy="750981"/>
          </a:xfrm>
        </p:spPr>
        <p:txBody>
          <a:bodyPr anchor="b"/>
          <a:lstStyle>
            <a:lvl1pPr algn="l">
              <a:defRPr sz="2400"/>
            </a:lvl1pPr>
          </a:lstStyle>
          <a:p>
            <a:fld id="{0CF931F3-2F11-4CB8-987D-7A52987D8E91}" type="datetimeFigureOut">
              <a:rPr lang="en-US" smtClean="0"/>
              <a:pPr/>
              <a:t>6/7/2012</a:t>
            </a:fld>
            <a:endParaRPr lang="en-US"/>
          </a:p>
        </p:txBody>
      </p:sp>
      <p:sp>
        <p:nvSpPr>
          <p:cNvPr id="50" name="Rectangle 49"/>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7"/>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7"/>
            <a:ext cx="643667" cy="365125"/>
          </a:xfrm>
        </p:spPr>
        <p:txBody>
          <a:bodyPr/>
          <a:lstStyle>
            <a:lvl1pPr>
              <a:defRPr>
                <a:solidFill>
                  <a:schemeClr val="accent1"/>
                </a:solidFill>
              </a:defRPr>
            </a:lvl1pPr>
          </a:lstStyle>
          <a:p>
            <a:fld id="{4185D3DC-558F-4649-A209-68AE28D8FAD6}" type="slidenum">
              <a:rPr lang="en-US" smtClean="0"/>
              <a:pPr/>
              <a:t>‹#›</a:t>
            </a:fld>
            <a:endParaRPr lang="en-US"/>
          </a:p>
        </p:txBody>
      </p:sp>
      <p:sp>
        <p:nvSpPr>
          <p:cNvPr id="89" name="Rectangle 88"/>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931F3-2F11-4CB8-987D-7A52987D8E91}"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5D3DC-558F-4649-A209-68AE28D8FA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931F3-2F11-4CB8-987D-7A52987D8E91}"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5D3DC-558F-4649-A209-68AE28D8FA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F931F3-2F11-4CB8-987D-7A52987D8E91}"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5D3DC-558F-4649-A209-68AE28D8FA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6" y="2900830"/>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1"/>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931F3-2F11-4CB8-987D-7A52987D8E91}" type="datetimeFigureOut">
              <a:rPr lang="en-US" smtClean="0"/>
              <a:pPr/>
              <a:t>6/7/2012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5D3DC-558F-4649-A209-68AE28D8FA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CF931F3-2F11-4CB8-987D-7A52987D8E91}" type="datetimeFigureOut">
              <a:rPr lang="en-US" smtClean="0"/>
              <a:pPr/>
              <a:t>6/7/2012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5D3DC-558F-4649-A209-68AE28D8FAD6}"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8"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5"/>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F931F3-2F11-4CB8-987D-7A52987D8E91}" type="datetimeFigureOut">
              <a:rPr lang="en-US" smtClean="0"/>
              <a:pPr/>
              <a:t>6/7/2012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5D3DC-558F-4649-A209-68AE28D8FA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931F3-2F11-4CB8-987D-7A52987D8E91}" type="datetimeFigureOut">
              <a:rPr lang="en-US" smtClean="0"/>
              <a:pPr/>
              <a:t>6/7/2012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5D3DC-558F-4649-A209-68AE28D8FA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931F3-2F11-4CB8-987D-7A52987D8E91}" type="datetimeFigureOut">
              <a:rPr lang="en-US" smtClean="0"/>
              <a:pPr/>
              <a:t>6/7/2012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5D3DC-558F-4649-A209-68AE28D8FA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3"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CF931F3-2F11-4CB8-987D-7A52987D8E91}" type="datetimeFigureOut">
              <a:rPr lang="en-US" smtClean="0"/>
              <a:pPr/>
              <a:t>6/7/2012</a:t>
            </a:fld>
            <a:endParaRPr lang="en-US"/>
          </a:p>
        </p:txBody>
      </p:sp>
      <p:sp>
        <p:nvSpPr>
          <p:cNvPr id="7" name="Slide Number Placeholder 6"/>
          <p:cNvSpPr>
            <a:spLocks noGrp="1"/>
          </p:cNvSpPr>
          <p:nvPr>
            <p:ph type="sldNum" sz="quarter" idx="12"/>
          </p:nvPr>
        </p:nvSpPr>
        <p:spPr/>
        <p:txBody>
          <a:bodyPr/>
          <a:lstStyle/>
          <a:p>
            <a:fld id="{4185D3DC-558F-4649-A209-68AE28D8FAD6}" type="slidenum">
              <a:rPr lang="en-US" smtClean="0"/>
              <a:pPr/>
              <a:t>‹#›</a:t>
            </a:fld>
            <a:endParaRPr lang="en-US"/>
          </a:p>
        </p:txBody>
      </p:sp>
      <p:sp>
        <p:nvSpPr>
          <p:cNvPr id="58" name="Rectangle 57"/>
          <p:cNvSpPr/>
          <p:nvPr/>
        </p:nvSpPr>
        <p:spPr>
          <a:xfrm>
            <a:off x="905573"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5"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6"/>
            <a:ext cx="3493664" cy="365125"/>
          </a:xfrm>
        </p:spPr>
        <p:txBody>
          <a:bodyPr>
            <a:normAutofit/>
          </a:bodyPr>
          <a:lstStyle/>
          <a:p>
            <a:endParaRPr lang="en-US"/>
          </a:p>
        </p:txBody>
      </p:sp>
      <p:sp>
        <p:nvSpPr>
          <p:cNvPr id="2" name="Title 1"/>
          <p:cNvSpPr>
            <a:spLocks noGrp="1"/>
          </p:cNvSpPr>
          <p:nvPr>
            <p:ph type="title"/>
          </p:nvPr>
        </p:nvSpPr>
        <p:spPr>
          <a:xfrm>
            <a:off x="4739834" y="2657435"/>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3"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3"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3"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5"/>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10"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1" y="4133089"/>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931F3-2F11-4CB8-987D-7A52987D8E91}" type="datetimeFigureOut">
              <a:rPr lang="en-US" smtClean="0"/>
              <a:pPr/>
              <a:t>6/7/2012</a:t>
            </a:fld>
            <a:endParaRPr lang="en-US"/>
          </a:p>
        </p:txBody>
      </p:sp>
      <p:sp>
        <p:nvSpPr>
          <p:cNvPr id="6" name="Footer Placeholder 5"/>
          <p:cNvSpPr>
            <a:spLocks noGrp="1"/>
          </p:cNvSpPr>
          <p:nvPr>
            <p:ph type="ftr" sz="quarter" idx="11"/>
          </p:nvPr>
        </p:nvSpPr>
        <p:spPr>
          <a:xfrm>
            <a:off x="4641448" y="5724836"/>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185D3DC-558F-4649-A209-68AE28D8FA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799"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8"/>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3"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1"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3"/>
            <a:ext cx="2133600" cy="365125"/>
          </a:xfrm>
          <a:prstGeom prst="rect">
            <a:avLst/>
          </a:prstGeom>
        </p:spPr>
        <p:txBody>
          <a:bodyPr vert="horz" lIns="91440" tIns="45720" rIns="91440" bIns="45720" rtlCol="0" anchor="ctr"/>
          <a:lstStyle>
            <a:lvl1pPr algn="r">
              <a:defRPr sz="1200">
                <a:solidFill>
                  <a:srgbClr val="FEFEFE"/>
                </a:solidFill>
              </a:defRPr>
            </a:lvl1pPr>
          </a:lstStyle>
          <a:p>
            <a:fld id="{0CF931F3-2F11-4CB8-987D-7A52987D8E91}" type="datetimeFigureOut">
              <a:rPr lang="en-US" smtClean="0"/>
              <a:pPr/>
              <a:t>6/7/2012</a:t>
            </a:fld>
            <a:endParaRPr lang="en-US"/>
          </a:p>
        </p:txBody>
      </p:sp>
      <p:sp>
        <p:nvSpPr>
          <p:cNvPr id="5" name="Footer Placeholder 4"/>
          <p:cNvSpPr>
            <a:spLocks noGrp="1"/>
          </p:cNvSpPr>
          <p:nvPr>
            <p:ph type="ftr" sz="quarter" idx="3"/>
          </p:nvPr>
        </p:nvSpPr>
        <p:spPr>
          <a:xfrm>
            <a:off x="4641448" y="5852161"/>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7" y="224492"/>
            <a:ext cx="1332156" cy="365125"/>
          </a:xfrm>
          <a:prstGeom prst="rect">
            <a:avLst/>
          </a:prstGeom>
        </p:spPr>
        <p:txBody>
          <a:bodyPr vert="horz" lIns="91440" tIns="45720" rIns="91440" bIns="45720" rtlCol="0" anchor="ctr"/>
          <a:lstStyle>
            <a:lvl1pPr algn="l">
              <a:defRPr sz="1200">
                <a:solidFill>
                  <a:srgbClr val="FEFEFE"/>
                </a:solidFill>
              </a:defRPr>
            </a:lvl1pPr>
          </a:lstStyle>
          <a:p>
            <a:fld id="{4185D3DC-558F-4649-A209-68AE28D8FA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thefirstpost.co.uk/57742,news-comment,technology,facebook-causes-one-in-five-divorces-says-law-fir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news.nationalpost.com/2010/05/17/woman-sues-rogers-wireless-inc-for-ruining-her-marriag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nn.com/2011/12/21/justice/facebook-father-battery" TargetMode="External"/><Relationship Id="rId2" Type="http://schemas.openxmlformats.org/officeDocument/2006/relationships/hyperlink" Target="http://tinyurl.com/8yh8uyd"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volokh.com/2010/02/11/hey-dont-worry-the-judge-is-my-frien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articles.cnn.com/2010-06-01/tech/facebook.divorce.lawyers_1_privacy-settings-social-media-facebook?_s=PM:TECH" TargetMode="External"/><Relationship Id="rId2" Type="http://schemas.openxmlformats.org/officeDocument/2006/relationships/hyperlink" Target="http://abovethelaw.com/2010/06/divorce-lawyers-turn-facebook-into-a-case-winning-gold-min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List_of_social_networking_websit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heyannette.com/blo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lawprofessors.typepad.com/family_law/" TargetMode="External"/><Relationship Id="rId2" Type="http://schemas.openxmlformats.org/officeDocument/2006/relationships/hyperlink" Target="http://heyannette.com/blog" TargetMode="External"/><Relationship Id="rId1" Type="http://schemas.openxmlformats.org/officeDocument/2006/relationships/slideLayout" Target="../slideLayouts/slideLayout2.xml"/><Relationship Id="rId4" Type="http://schemas.openxmlformats.org/officeDocument/2006/relationships/hyperlink" Target="http://jeannehannah.typepad.com/"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mailto:eaclawoffices@aol.com"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heyannette.co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000" dirty="0" smtClean="0"/>
              <a:t>Virtual Venom: Electronic Issues and </a:t>
            </a:r>
            <a:r>
              <a:rPr lang="en-US" sz="4800" dirty="0" smtClean="0"/>
              <a:t/>
            </a:r>
            <a:br>
              <a:rPr lang="en-US" sz="4800" dirty="0" smtClean="0"/>
            </a:br>
            <a:r>
              <a:rPr lang="en-US" sz="4800" dirty="0"/>
              <a:t/>
            </a:r>
            <a:br>
              <a:rPr lang="en-US" sz="4800" dirty="0"/>
            </a:br>
            <a:r>
              <a:rPr lang="en-US" dirty="0" smtClean="0"/>
              <a:t>Discovery in Family Law Cases </a:t>
            </a:r>
            <a:endParaRPr lang="en-US" dirty="0"/>
          </a:p>
        </p:txBody>
      </p:sp>
      <p:sp>
        <p:nvSpPr>
          <p:cNvPr id="3" name="Subtitle 2"/>
          <p:cNvSpPr>
            <a:spLocks noGrp="1"/>
          </p:cNvSpPr>
          <p:nvPr>
            <p:ph type="subTitle" idx="1"/>
          </p:nvPr>
        </p:nvSpPr>
        <p:spPr>
          <a:xfrm>
            <a:off x="4733365" y="4419600"/>
            <a:ext cx="3309803" cy="1524000"/>
          </a:xfrm>
        </p:spPr>
        <p:txBody>
          <a:bodyPr>
            <a:normAutofit fontScale="77500" lnSpcReduction="20000"/>
          </a:bodyPr>
          <a:lstStyle/>
          <a:p>
            <a:pPr algn="ctr"/>
            <a:endParaRPr lang="en-US" dirty="0" smtClean="0"/>
          </a:p>
          <a:p>
            <a:pPr algn="ctr"/>
            <a:r>
              <a:rPr lang="en-US" dirty="0" smtClean="0"/>
              <a:t>Annette T. Burns, </a:t>
            </a:r>
            <a:r>
              <a:rPr lang="en-US" i="1" dirty="0" smtClean="0"/>
              <a:t>J.D., </a:t>
            </a:r>
          </a:p>
          <a:p>
            <a:pPr algn="ctr"/>
            <a:r>
              <a:rPr lang="en-US" i="1" dirty="0" smtClean="0"/>
              <a:t>Phoenix, Arizona</a:t>
            </a:r>
            <a:endParaRPr lang="en-US" dirty="0" smtClean="0"/>
          </a:p>
          <a:p>
            <a:pPr algn="ctr"/>
            <a:r>
              <a:rPr lang="en-US" dirty="0" smtClean="0"/>
              <a:t>Bryan Altman, www.OurFamilyWizard.com</a:t>
            </a:r>
          </a:p>
          <a:p>
            <a:endParaRPr lang="en-US" i="1" dirty="0" smtClean="0"/>
          </a:p>
          <a:p>
            <a:pPr algn="ctr"/>
            <a:r>
              <a:rPr lang="en-US" dirty="0" smtClean="0"/>
              <a:t>June  8,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p>
            <a:r>
              <a:rPr lang="en-US" sz="3600" dirty="0" smtClean="0"/>
              <a:t/>
            </a:r>
            <a:br>
              <a:rPr lang="en-US" sz="3600" dirty="0" smtClean="0"/>
            </a:br>
            <a:r>
              <a:rPr lang="en-US" sz="3600" dirty="0"/>
              <a:t/>
            </a:r>
            <a:br>
              <a:rPr lang="en-US" sz="3600" dirty="0"/>
            </a:br>
            <a:r>
              <a:rPr lang="en-US" sz="2800" dirty="0" smtClean="0"/>
              <a:t>Problems with Social Networking for Litigants</a:t>
            </a:r>
            <a:endParaRPr lang="en-US" sz="2800" dirty="0"/>
          </a:p>
        </p:txBody>
      </p:sp>
      <p:sp>
        <p:nvSpPr>
          <p:cNvPr id="3" name="Content Placeholder 2"/>
          <p:cNvSpPr>
            <a:spLocks noGrp="1"/>
          </p:cNvSpPr>
          <p:nvPr>
            <p:ph idx="1"/>
          </p:nvPr>
        </p:nvSpPr>
        <p:spPr>
          <a:xfrm>
            <a:off x="1043492" y="1600201"/>
            <a:ext cx="6777317" cy="4232429"/>
          </a:xfrm>
        </p:spPr>
        <p:txBody>
          <a:bodyPr>
            <a:normAutofit fontScale="85000" lnSpcReduction="10000"/>
          </a:bodyPr>
          <a:lstStyle/>
          <a:p>
            <a:r>
              <a:rPr lang="en-US" dirty="0" smtClean="0"/>
              <a:t>Posting inappropriate information / photos</a:t>
            </a:r>
          </a:p>
          <a:p>
            <a:pPr lvl="1"/>
            <a:r>
              <a:rPr lang="en-US" dirty="0" smtClean="0"/>
              <a:t>Information can be about where the person was </a:t>
            </a:r>
          </a:p>
          <a:p>
            <a:pPr lvl="2"/>
            <a:r>
              <a:rPr lang="en-US" dirty="0" smtClean="0"/>
              <a:t>Wrong timing – supposed to be with kids but instead on </a:t>
            </a:r>
            <a:r>
              <a:rPr lang="en-US" dirty="0" err="1" smtClean="0"/>
              <a:t>facebook</a:t>
            </a:r>
            <a:endParaRPr lang="en-US" dirty="0" smtClean="0"/>
          </a:p>
          <a:p>
            <a:pPr lvl="1"/>
            <a:r>
              <a:rPr lang="en-US" dirty="0" smtClean="0"/>
              <a:t>Photos can be in a bar or of their significant other’s children (ex of significant other usually does not like that)</a:t>
            </a:r>
          </a:p>
          <a:p>
            <a:pPr lvl="1"/>
            <a:r>
              <a:rPr lang="en-US" dirty="0" smtClean="0"/>
              <a:t>Photos of highly inappropriate parenting</a:t>
            </a:r>
          </a:p>
          <a:p>
            <a:r>
              <a:rPr lang="en-US" dirty="0" smtClean="0"/>
              <a:t>Finding old flings – one law firm says that 20% of divorces cite </a:t>
            </a:r>
            <a:r>
              <a:rPr lang="en-US" dirty="0" err="1" smtClean="0"/>
              <a:t>facebook</a:t>
            </a:r>
            <a:r>
              <a:rPr lang="en-US" dirty="0" smtClean="0"/>
              <a:t> </a:t>
            </a:r>
            <a:r>
              <a:rPr lang="en-US" i="1" dirty="0" smtClean="0"/>
              <a:t>in the petition</a:t>
            </a:r>
            <a:r>
              <a:rPr lang="en-US" dirty="0" smtClean="0"/>
              <a:t>. </a:t>
            </a:r>
            <a:r>
              <a:rPr lang="en-US" dirty="0" smtClean="0">
                <a:hlinkClick r:id="rId2"/>
              </a:rPr>
              <a:t>http://www.thefirstpost.co.uk/57742,news-comment,technology,facebook-causes-one-in-five-divorces-says-law-firm</a:t>
            </a:r>
            <a:endParaRPr lang="en-US" dirty="0" smtClean="0"/>
          </a:p>
          <a:p>
            <a:r>
              <a:rPr lang="en-US" dirty="0" smtClean="0"/>
              <a:t>AAML survey re </a:t>
            </a:r>
            <a:r>
              <a:rPr lang="en-US" dirty="0" err="1" smtClean="0"/>
              <a:t>facebook</a:t>
            </a:r>
            <a:r>
              <a:rPr lang="en-US" dirty="0" smtClean="0"/>
              <a:t> February 2010</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460" y="775032"/>
            <a:ext cx="6565080" cy="5307937"/>
          </a:xfrm>
          <a:prstGeom prst="rect">
            <a:avLst/>
          </a:prstGeom>
        </p:spPr>
      </p:pic>
    </p:spTree>
    <p:extLst>
      <p:ext uri="{BB962C8B-B14F-4D97-AF65-F5344CB8AC3E}">
        <p14:creationId xmlns:p14="http://schemas.microsoft.com/office/powerpoint/2010/main" val="3591902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67941"/>
            <a:ext cx="8839200" cy="5522119"/>
          </a:xfrm>
          <a:prstGeom prst="rect">
            <a:avLst/>
          </a:prstGeom>
        </p:spPr>
      </p:pic>
    </p:spTree>
    <p:extLst>
      <p:ext uri="{BB962C8B-B14F-4D97-AF65-F5344CB8AC3E}">
        <p14:creationId xmlns:p14="http://schemas.microsoft.com/office/powerpoint/2010/main" val="977036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1" y="228600"/>
            <a:ext cx="6781800" cy="6400800"/>
          </a:xfrm>
          <a:prstGeom prst="rect">
            <a:avLst/>
          </a:prstGeom>
        </p:spPr>
      </p:pic>
    </p:spTree>
    <p:extLst>
      <p:ext uri="{BB962C8B-B14F-4D97-AF65-F5344CB8AC3E}">
        <p14:creationId xmlns:p14="http://schemas.microsoft.com/office/powerpoint/2010/main" val="2858244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351" y="0"/>
            <a:ext cx="5829300" cy="6858000"/>
          </a:xfrm>
          <a:prstGeom prst="rect">
            <a:avLst/>
          </a:prstGeom>
        </p:spPr>
      </p:pic>
    </p:spTree>
    <p:extLst>
      <p:ext uri="{BB962C8B-B14F-4D97-AF65-F5344CB8AC3E}">
        <p14:creationId xmlns:p14="http://schemas.microsoft.com/office/powerpoint/2010/main" val="1222451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1027664"/>
            <a:ext cx="7024744" cy="724936"/>
          </a:xfrm>
        </p:spPr>
        <p:txBody>
          <a:bodyPr>
            <a:normAutofit fontScale="90000"/>
          </a:bodyPr>
          <a:lstStyle/>
          <a:p>
            <a:r>
              <a:rPr lang="en-US" dirty="0" smtClean="0"/>
              <a:t>What else have litigants done?</a:t>
            </a:r>
            <a:endParaRPr lang="en-US" dirty="0"/>
          </a:p>
        </p:txBody>
      </p:sp>
      <p:sp>
        <p:nvSpPr>
          <p:cNvPr id="3" name="Content Placeholder 2"/>
          <p:cNvSpPr>
            <a:spLocks noGrp="1"/>
          </p:cNvSpPr>
          <p:nvPr>
            <p:ph idx="1"/>
          </p:nvPr>
        </p:nvSpPr>
        <p:spPr>
          <a:xfrm>
            <a:off x="1043492" y="1981200"/>
            <a:ext cx="6777317" cy="3851429"/>
          </a:xfrm>
        </p:spPr>
        <p:txBody>
          <a:bodyPr>
            <a:normAutofit/>
          </a:bodyPr>
          <a:lstStyle/>
          <a:p>
            <a:r>
              <a:rPr lang="en-US" dirty="0" smtClean="0"/>
              <a:t>Posting nude pictures of an ex.  </a:t>
            </a:r>
          </a:p>
          <a:p>
            <a:pPr marL="68580" indent="0">
              <a:buNone/>
            </a:pPr>
            <a:endParaRPr lang="en-US" dirty="0" smtClean="0"/>
          </a:p>
          <a:p>
            <a:r>
              <a:rPr lang="en-US" dirty="0" smtClean="0"/>
              <a:t>Blaming the phone company for the breakup: </a:t>
            </a:r>
            <a:r>
              <a:rPr lang="en-US" dirty="0" smtClean="0">
                <a:hlinkClick r:id="rId2"/>
              </a:rPr>
              <a:t>http://news.nationalpost.com/2010/05/17/woman-sues-rogers-wireless-inc-for-ruining-her-marriage/</a:t>
            </a:r>
            <a:endParaRPr 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838200"/>
          </a:xfrm>
        </p:spPr>
        <p:txBody>
          <a:bodyPr/>
          <a:lstStyle/>
          <a:p>
            <a:r>
              <a:rPr lang="en-US" dirty="0" smtClean="0"/>
              <a:t>Stupid Facebook Tricks</a:t>
            </a:r>
            <a:endParaRPr lang="en-US" dirty="0"/>
          </a:p>
        </p:txBody>
      </p:sp>
      <p:sp>
        <p:nvSpPr>
          <p:cNvPr id="4" name="Rectangle 3"/>
          <p:cNvSpPr/>
          <p:nvPr/>
        </p:nvSpPr>
        <p:spPr>
          <a:xfrm>
            <a:off x="1143000" y="2274838"/>
            <a:ext cx="6705600" cy="4001095"/>
          </a:xfrm>
          <a:prstGeom prst="rect">
            <a:avLst/>
          </a:prstGeom>
        </p:spPr>
        <p:txBody>
          <a:bodyPr wrap="square">
            <a:spAutoFit/>
          </a:bodyPr>
          <a:lstStyle/>
          <a:p>
            <a:r>
              <a:rPr lang="en-US" sz="2400" dirty="0" smtClean="0">
                <a:hlinkClick r:id="rId2"/>
              </a:rPr>
              <a:t>This is why you never ever accept FB friend requests from people you don't know</a:t>
            </a:r>
            <a:endParaRPr lang="en-US" sz="2400" b="1" dirty="0" smtClean="0"/>
          </a:p>
          <a:p>
            <a:endParaRPr lang="en-US" dirty="0" smtClean="0"/>
          </a:p>
          <a:p>
            <a:endParaRPr lang="en-US" dirty="0"/>
          </a:p>
          <a:p>
            <a:r>
              <a:rPr lang="en-US" sz="2000" dirty="0" smtClean="0"/>
              <a:t>Watch </a:t>
            </a:r>
            <a:r>
              <a:rPr lang="en-US" sz="2000" dirty="0"/>
              <a:t>me abuse my child on </a:t>
            </a:r>
            <a:r>
              <a:rPr lang="en-US" sz="2000" dirty="0" err="1"/>
              <a:t>facebook</a:t>
            </a:r>
            <a:r>
              <a:rPr lang="en-US" sz="2000" dirty="0"/>
              <a:t>: </a:t>
            </a:r>
          </a:p>
          <a:p>
            <a:r>
              <a:rPr lang="en-US" sz="2000" dirty="0">
                <a:hlinkClick r:id="rId3"/>
              </a:rPr>
              <a:t>http://www.cnn.com/2011/12/21/justice/facebook-father-battery</a:t>
            </a:r>
            <a:r>
              <a:rPr lang="en-US" sz="2000" dirty="0"/>
              <a:t>    (December, 2011)  "This is </a:t>
            </a:r>
            <a:r>
              <a:rPr lang="en-US" sz="2000" dirty="0" err="1"/>
              <a:t>wut</a:t>
            </a:r>
            <a:r>
              <a:rPr lang="en-US" sz="2000" dirty="0"/>
              <a:t> happens wen my baby hits me back. ;)"</a:t>
            </a:r>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398455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Problems with social networking for Professionals</a:t>
            </a:r>
            <a:endParaRPr lang="en-US" sz="3200" dirty="0"/>
          </a:p>
        </p:txBody>
      </p:sp>
      <p:sp>
        <p:nvSpPr>
          <p:cNvPr id="3" name="Content Placeholder 2"/>
          <p:cNvSpPr>
            <a:spLocks noGrp="1"/>
          </p:cNvSpPr>
          <p:nvPr>
            <p:ph idx="1"/>
          </p:nvPr>
        </p:nvSpPr>
        <p:spPr>
          <a:xfrm>
            <a:off x="457200" y="2133600"/>
            <a:ext cx="8229600" cy="4191000"/>
          </a:xfrm>
        </p:spPr>
        <p:txBody>
          <a:bodyPr>
            <a:normAutofit/>
          </a:bodyPr>
          <a:lstStyle/>
          <a:p>
            <a:r>
              <a:rPr lang="en-US" dirty="0" smtClean="0"/>
              <a:t>Ethics! </a:t>
            </a:r>
          </a:p>
          <a:p>
            <a:r>
              <a:rPr lang="en-US" dirty="0" smtClean="0"/>
              <a:t>Updating at problematic times, regardless of what is actually posted; where are you supposed to be?</a:t>
            </a:r>
          </a:p>
          <a:p>
            <a:r>
              <a:rPr lang="en-US" dirty="0" smtClean="0"/>
              <a:t>Privacy issues: adversarial litigants finding out about your personal </a:t>
            </a:r>
            <a:r>
              <a:rPr lang="en-US" dirty="0" smtClean="0"/>
              <a:t>life</a:t>
            </a:r>
            <a:endParaRPr lang="en-US" dirty="0" smtClean="0"/>
          </a:p>
          <a:p>
            <a:r>
              <a:rPr lang="en-US" dirty="0" smtClean="0"/>
              <a:t>Getting the relevant information into evidence;</a:t>
            </a:r>
          </a:p>
          <a:p>
            <a:r>
              <a:rPr lang="en-US" dirty="0" smtClean="0"/>
              <a:t>Political views --- why?</a:t>
            </a:r>
          </a:p>
          <a:p>
            <a:r>
              <a:rPr lang="en-US" dirty="0" smtClean="0"/>
              <a:t>Did we mention ethics?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1027664"/>
            <a:ext cx="7024744" cy="801136"/>
          </a:xfrm>
        </p:spPr>
        <p:txBody>
          <a:bodyPr/>
          <a:lstStyle/>
          <a:p>
            <a:r>
              <a:rPr lang="en-US" dirty="0"/>
              <a:t>I</a:t>
            </a:r>
            <a:r>
              <a:rPr lang="en-US" dirty="0" smtClean="0"/>
              <a:t>n the News</a:t>
            </a:r>
            <a:endParaRPr lang="en-US" dirty="0"/>
          </a:p>
        </p:txBody>
      </p:sp>
      <p:sp>
        <p:nvSpPr>
          <p:cNvPr id="3" name="Content Placeholder 2"/>
          <p:cNvSpPr>
            <a:spLocks noGrp="1"/>
          </p:cNvSpPr>
          <p:nvPr>
            <p:ph idx="1"/>
          </p:nvPr>
        </p:nvSpPr>
        <p:spPr>
          <a:xfrm>
            <a:off x="1043492" y="1905000"/>
            <a:ext cx="6777317" cy="3927629"/>
          </a:xfrm>
        </p:spPr>
        <p:txBody>
          <a:bodyPr>
            <a:normAutofit fontScale="85000" lnSpcReduction="20000"/>
          </a:bodyPr>
          <a:lstStyle/>
          <a:p>
            <a:r>
              <a:rPr lang="en-US" dirty="0" smtClean="0"/>
              <a:t>Hey don’t worry: </a:t>
            </a:r>
            <a:r>
              <a:rPr lang="en-US" dirty="0" smtClean="0">
                <a:hlinkClick r:id="rId2"/>
              </a:rPr>
              <a:t>http://volokh.com/2010/02/11/hey-dont-worry-the-judge-is-my-friend/</a:t>
            </a:r>
            <a:endParaRPr lang="en-US" dirty="0" smtClean="0"/>
          </a:p>
          <a:p>
            <a:pPr lvl="1"/>
            <a:r>
              <a:rPr lang="en-US" dirty="0" smtClean="0"/>
              <a:t>Florida Supreme Court said that judges and lawyers may not be friends on </a:t>
            </a:r>
            <a:r>
              <a:rPr lang="en-US" dirty="0" err="1" smtClean="0"/>
              <a:t>facebook</a:t>
            </a:r>
            <a:r>
              <a:rPr lang="en-US" dirty="0" smtClean="0"/>
              <a:t>.</a:t>
            </a:r>
          </a:p>
          <a:p>
            <a:pPr lvl="1"/>
            <a:r>
              <a:rPr lang="en-US" dirty="0" smtClean="0"/>
              <a:t>Missouri said, briefly, that teachers and students can’t be </a:t>
            </a:r>
            <a:r>
              <a:rPr lang="en-US" dirty="0" err="1" smtClean="0"/>
              <a:t>facebook</a:t>
            </a:r>
            <a:r>
              <a:rPr lang="en-US" dirty="0" smtClean="0"/>
              <a:t> friends.  Unconstitutional!</a:t>
            </a:r>
          </a:p>
          <a:p>
            <a:pPr lvl="1"/>
            <a:r>
              <a:rPr lang="en-US" dirty="0" smtClean="0"/>
              <a:t>What about an organization like AFCC?</a:t>
            </a:r>
          </a:p>
          <a:p>
            <a:pPr lvl="1"/>
            <a:r>
              <a:rPr lang="en-US" sz="1900" dirty="0" smtClean="0"/>
              <a:t>“The practice of lawyers and judges actually being friends, of course, can’t be prohibited; if lawyer Jones and Judge Smith played golf last weekend, well, bully for them. And the fact that they did so in a public place and could therefore show up in the newspaper wouldn’t give anyone grounds for complaint. But there is something different about being listed as a “friend” on a publicly-accessible website.”</a:t>
            </a:r>
            <a:endParaRPr lang="en-US" sz="19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1027664"/>
            <a:ext cx="7024744" cy="801136"/>
          </a:xfrm>
        </p:spPr>
        <p:txBody>
          <a:bodyPr/>
          <a:lstStyle/>
          <a:p>
            <a:r>
              <a:rPr lang="en-US" dirty="0" smtClean="0"/>
              <a:t>More in the News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ABA Journal: Lawyers just can’t help being stupid.  </a:t>
            </a:r>
            <a:r>
              <a:rPr lang="en-US" sz="2000" dirty="0" smtClean="0"/>
              <a:t>Emailing pictures of a decedent from a wrongful death case?  Trash-talking judges and clients, giving out too much information about a case in progress.</a:t>
            </a:r>
          </a:p>
          <a:p>
            <a:pPr marL="0" indent="0">
              <a:buNone/>
            </a:pPr>
            <a:endParaRPr lang="en-US" dirty="0" smtClean="0"/>
          </a:p>
          <a:p>
            <a:r>
              <a:rPr lang="en-US" dirty="0" smtClean="0"/>
              <a:t>Above the Law: </a:t>
            </a:r>
            <a:r>
              <a:rPr lang="en-US" dirty="0" smtClean="0">
                <a:hlinkClick r:id="rId2"/>
              </a:rPr>
              <a:t>Divorce lawyers turn </a:t>
            </a:r>
            <a:r>
              <a:rPr lang="en-US" dirty="0" err="1" smtClean="0">
                <a:hlinkClick r:id="rId2"/>
              </a:rPr>
              <a:t>facebook</a:t>
            </a:r>
            <a:r>
              <a:rPr lang="en-US" dirty="0" smtClean="0">
                <a:hlinkClick r:id="rId2"/>
              </a:rPr>
              <a:t> into case-winning goldmine</a:t>
            </a:r>
            <a:endParaRPr lang="en-US" dirty="0" smtClean="0"/>
          </a:p>
          <a:p>
            <a:endParaRPr lang="en-US" dirty="0" smtClean="0"/>
          </a:p>
          <a:p>
            <a:r>
              <a:rPr lang="en-US" dirty="0" smtClean="0">
                <a:hlinkClick r:id="rId3"/>
              </a:rPr>
              <a:t>Divorce lawyers catch cheaters on Facebook</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Networking</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Facebook</a:t>
            </a:r>
            <a:endParaRPr lang="en-US" dirty="0" smtClean="0"/>
          </a:p>
          <a:p>
            <a:r>
              <a:rPr lang="en-US" dirty="0" err="1" smtClean="0"/>
              <a:t>Myspace</a:t>
            </a:r>
            <a:r>
              <a:rPr lang="en-US" dirty="0" smtClean="0"/>
              <a:t>  </a:t>
            </a:r>
            <a:endParaRPr lang="en-US" i="1" dirty="0" smtClean="0"/>
          </a:p>
          <a:p>
            <a:r>
              <a:rPr lang="en-US" dirty="0" smtClean="0"/>
              <a:t>Twitter</a:t>
            </a:r>
          </a:p>
          <a:p>
            <a:r>
              <a:rPr lang="en-US" dirty="0" err="1" smtClean="0"/>
              <a:t>LinkdIn</a:t>
            </a:r>
            <a:endParaRPr lang="en-US" dirty="0" smtClean="0"/>
          </a:p>
          <a:p>
            <a:r>
              <a:rPr lang="en-US" dirty="0" smtClean="0"/>
              <a:t>Second Life  --- really?</a:t>
            </a:r>
          </a:p>
          <a:p>
            <a:r>
              <a:rPr lang="en-US" dirty="0" smtClean="0"/>
              <a:t>Google +</a:t>
            </a:r>
          </a:p>
          <a:p>
            <a:r>
              <a:rPr lang="en-US" dirty="0" err="1" smtClean="0"/>
              <a:t>Orkut</a:t>
            </a:r>
            <a:endParaRPr lang="en-US" dirty="0" smtClean="0"/>
          </a:p>
          <a:p>
            <a:r>
              <a:rPr lang="en-US" dirty="0" smtClean="0">
                <a:hlinkClick r:id="rId3"/>
              </a:rPr>
              <a:t>http://en.wikipedia.org/wiki/List_of_social_networking_websites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Technology in the evaluation and the courtroom</a:t>
            </a:r>
            <a:endParaRPr lang="en-US" dirty="0"/>
          </a:p>
        </p:txBody>
      </p:sp>
      <p:sp>
        <p:nvSpPr>
          <p:cNvPr id="3" name="Content Placeholder 2"/>
          <p:cNvSpPr>
            <a:spLocks noGrp="1"/>
          </p:cNvSpPr>
          <p:nvPr>
            <p:ph idx="1"/>
          </p:nvPr>
        </p:nvSpPr>
        <p:spPr>
          <a:xfrm>
            <a:off x="457200" y="2209800"/>
            <a:ext cx="8229600" cy="3733800"/>
          </a:xfrm>
        </p:spPr>
        <p:txBody>
          <a:bodyPr>
            <a:normAutofit fontScale="92500"/>
          </a:bodyPr>
          <a:lstStyle/>
          <a:p>
            <a:endParaRPr lang="en-US" dirty="0" smtClean="0"/>
          </a:p>
          <a:p>
            <a:r>
              <a:rPr lang="en-US" dirty="0" smtClean="0"/>
              <a:t>What about the admissibility of all these other social networking posts, messages, exchanges, photographs;</a:t>
            </a:r>
          </a:p>
          <a:p>
            <a:endParaRPr lang="en-US" dirty="0" smtClean="0"/>
          </a:p>
          <a:p>
            <a:r>
              <a:rPr lang="en-US" dirty="0" smtClean="0"/>
              <a:t>Emails between litigants as trial exhibits has skyrocketed;</a:t>
            </a:r>
          </a:p>
          <a:p>
            <a:endParaRPr lang="en-US" dirty="0" smtClean="0"/>
          </a:p>
          <a:p>
            <a:r>
              <a:rPr lang="en-US" dirty="0" smtClean="0"/>
              <a:t>Use of emails as documentation of parenting abilities in evaluations :  at least evaluators are not constrained by strict admissibility standards.</a:t>
            </a:r>
          </a:p>
          <a:p>
            <a:pPr>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Use of Internet-Posted Items as Evidence in Court</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pPr>
              <a:buNone/>
            </a:pPr>
            <a:r>
              <a:rPr lang="en-US" dirty="0" smtClean="0"/>
              <a:t>PDF the page/ file, to preserve the exact appearance of the page, including the URL where the image was located, and the DATE it was preserved.   Remember that it CAN be easily changed/ deleted, so immediate preservation is vital.</a:t>
            </a:r>
          </a:p>
          <a:p>
            <a:pPr>
              <a:buNone/>
            </a:pPr>
            <a:endParaRPr lang="en-US" dirty="0" smtClean="0"/>
          </a:p>
          <a:p>
            <a:pPr>
              <a:buNone/>
            </a:pPr>
            <a:r>
              <a:rPr lang="en-US" dirty="0" smtClean="0"/>
              <a:t>Adobe Acrobat is the standard for creation of files.</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Preservation of the web page</a:t>
            </a:r>
            <a:endParaRPr lang="en-US" dirty="0"/>
          </a:p>
        </p:txBody>
      </p:sp>
      <p:sp>
        <p:nvSpPr>
          <p:cNvPr id="3" name="Content Placeholder 2"/>
          <p:cNvSpPr>
            <a:spLocks noGrp="1"/>
          </p:cNvSpPr>
          <p:nvPr>
            <p:ph idx="1"/>
          </p:nvPr>
        </p:nvSpPr>
        <p:spPr>
          <a:xfrm>
            <a:off x="457200" y="2590800"/>
            <a:ext cx="8229600" cy="2438400"/>
          </a:xfrm>
        </p:spPr>
        <p:txBody>
          <a:bodyPr>
            <a:normAutofit lnSpcReduction="10000"/>
          </a:bodyPr>
          <a:lstStyle/>
          <a:p>
            <a:pPr lvl="0"/>
            <a:r>
              <a:rPr lang="en-US" dirty="0" smtClean="0"/>
              <a:t>Open up the page</a:t>
            </a:r>
          </a:p>
          <a:p>
            <a:pPr lvl="0"/>
            <a:r>
              <a:rPr lang="en-US" dirty="0" smtClean="0"/>
              <a:t>Convert to PDF using Adobe Acrobat  (“print to Adobe” is the choice)</a:t>
            </a:r>
          </a:p>
          <a:p>
            <a:pPr lvl="0"/>
            <a:r>
              <a:rPr lang="en-US" dirty="0" smtClean="0"/>
              <a:t>Save the PDF file</a:t>
            </a:r>
          </a:p>
          <a:p>
            <a:r>
              <a:rPr lang="en-US" dirty="0" smtClean="0"/>
              <a:t>You now have preserved that page for posterity, even if it’s changed later.</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ngWebpage2PDF1.jpg"/>
          <p:cNvPicPr>
            <a:picLocks noChangeAspect="1"/>
          </p:cNvPicPr>
          <p:nvPr/>
        </p:nvPicPr>
        <p:blipFill>
          <a:blip r:embed="rId2" cstate="print"/>
          <a:stretch>
            <a:fillRect/>
          </a:stretch>
        </p:blipFill>
        <p:spPr>
          <a:xfrm>
            <a:off x="0" y="571500"/>
            <a:ext cx="9144000" cy="5715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can you get it admitted?</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Is the Evidence Relevant?</a:t>
            </a:r>
          </a:p>
          <a:p>
            <a:r>
              <a:rPr lang="en-US" dirty="0" smtClean="0"/>
              <a:t>Is it Authentic?</a:t>
            </a:r>
          </a:p>
          <a:p>
            <a:r>
              <a:rPr lang="en-US" dirty="0" smtClean="0"/>
              <a:t>Is there a Hearsay Issue?</a:t>
            </a:r>
          </a:p>
          <a:p>
            <a:r>
              <a:rPr lang="en-US" dirty="0" smtClean="0"/>
              <a:t>Are there any other Evidentiary Rules to worry about?</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Family Privacy Orders</a:t>
            </a:r>
            <a:endParaRPr lang="en-US" dirty="0"/>
          </a:p>
        </p:txBody>
      </p:sp>
      <p:sp>
        <p:nvSpPr>
          <p:cNvPr id="2" name="Content Placeholder 1"/>
          <p:cNvSpPr>
            <a:spLocks noGrp="1"/>
          </p:cNvSpPr>
          <p:nvPr>
            <p:ph idx="1"/>
          </p:nvPr>
        </p:nvSpPr>
        <p:spPr/>
        <p:txBody>
          <a:bodyPr>
            <a:normAutofit fontScale="85000" lnSpcReduction="20000"/>
          </a:bodyPr>
          <a:lstStyle/>
          <a:p>
            <a:pPr lvl="0"/>
            <a:r>
              <a:rPr lang="en-US" b="1" u="sng" dirty="0" smtClean="0"/>
              <a:t>Parental Controls of Home Computers</a:t>
            </a:r>
            <a:r>
              <a:rPr lang="en-US" dirty="0" smtClean="0"/>
              <a:t>.   </a:t>
            </a:r>
          </a:p>
          <a:p>
            <a:pPr lvl="0"/>
            <a:endParaRPr lang="en-US" dirty="0" smtClean="0"/>
          </a:p>
          <a:p>
            <a:pPr lvl="0"/>
            <a:r>
              <a:rPr lang="en-US" dirty="0" smtClean="0"/>
              <a:t>Both parents will use parental controls on all computers which are accessible to the minor children.   In the event an adult’s computer does not have parental controls, it shall be password protected with a secure password unknown to the child.  Parental controls shall include content  and user time limitations.   Parents shall only use secure sites to download children’s games and shall review the content prior to allowing the child to participate in any internet game.</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685800" y="304800"/>
            <a:ext cx="7924800" cy="6172200"/>
          </a:xfrm>
        </p:spPr>
        <p:txBody>
          <a:bodyPr>
            <a:normAutofit fontScale="92500" lnSpcReduction="20000"/>
          </a:bodyPr>
          <a:lstStyle/>
          <a:p>
            <a:pPr lvl="0"/>
            <a:endParaRPr lang="en-US" b="1" u="sng" dirty="0" smtClean="0"/>
          </a:p>
          <a:p>
            <a:pPr lvl="0"/>
            <a:endParaRPr lang="en-US" b="1" u="sng" dirty="0"/>
          </a:p>
          <a:p>
            <a:pPr lvl="0"/>
            <a:r>
              <a:rPr lang="en-US" b="1" u="sng" dirty="0" smtClean="0"/>
              <a:t>Child’s Participation in Facebook and other </a:t>
            </a:r>
            <a:r>
              <a:rPr lang="en-US" b="1" u="sng" dirty="0" err="1" smtClean="0"/>
              <a:t>other</a:t>
            </a:r>
            <a:r>
              <a:rPr lang="en-US" b="1" u="sng" dirty="0" smtClean="0"/>
              <a:t> interactive social networking internet activities.</a:t>
            </a:r>
            <a:r>
              <a:rPr lang="en-US" b="1" dirty="0" smtClean="0"/>
              <a:t>  </a:t>
            </a:r>
          </a:p>
          <a:p>
            <a:pPr lvl="0"/>
            <a:endParaRPr lang="en-US" b="1" dirty="0" smtClean="0"/>
          </a:p>
          <a:p>
            <a:pPr lvl="0"/>
            <a:r>
              <a:rPr lang="en-US" dirty="0" smtClean="0"/>
              <a:t>The child may participate in obtaining these accounts, upon agreement by both parties, but </a:t>
            </a:r>
            <a:r>
              <a:rPr lang="en-US" b="1" i="1" dirty="0" smtClean="0"/>
              <a:t>(each, or specify which</a:t>
            </a:r>
            <a:r>
              <a:rPr lang="en-US" dirty="0" smtClean="0"/>
              <a:t>) parent will have the child’s password for all accounts.  The monitoring parent shall be able to completely monitor, and, if necessary, shut down the account.   </a:t>
            </a:r>
          </a:p>
          <a:p>
            <a:pPr lvl="0"/>
            <a:endParaRPr lang="en-US" dirty="0" smtClean="0"/>
          </a:p>
          <a:p>
            <a:pPr lvl="0"/>
            <a:r>
              <a:rPr lang="en-US" dirty="0" smtClean="0"/>
              <a:t>All accounts regarding the child shall be private accounts and shall not be open to public use.   The parent(s) will monitor periodically to determine whether the child’s “friends” are appropriate, whether appropriate privacy guards are in place for the account, and shall block and unfriend inappropriate</a:t>
            </a:r>
            <a:r>
              <a:rPr lang="en-US" dirty="0"/>
              <a:t> </a:t>
            </a:r>
            <a:r>
              <a:rPr lang="en-US" dirty="0" smtClean="0"/>
              <a:t>content.</a:t>
            </a:r>
          </a:p>
          <a:p>
            <a:pPr>
              <a:buNone/>
            </a:pPr>
            <a:r>
              <a:rPr lang="en-US" dirty="0" smtClean="0"/>
              <a:t> </a:t>
            </a:r>
          </a:p>
          <a:p>
            <a:endParaRPr lang="en-US" dirty="0"/>
          </a:p>
        </p:txBody>
      </p:sp>
    </p:spTree>
    <p:extLst>
      <p:ext uri="{BB962C8B-B14F-4D97-AF65-F5344CB8AC3E}">
        <p14:creationId xmlns:p14="http://schemas.microsoft.com/office/powerpoint/2010/main" val="629251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609600" y="1143000"/>
            <a:ext cx="8077200" cy="5410200"/>
          </a:xfrm>
        </p:spPr>
        <p:txBody>
          <a:bodyPr>
            <a:normAutofit/>
          </a:bodyPr>
          <a:lstStyle/>
          <a:p>
            <a:pPr lvl="0"/>
            <a:r>
              <a:rPr lang="en-US" b="1" u="sng" dirty="0" smtClean="0"/>
              <a:t>Use of photographs of children on the internet</a:t>
            </a:r>
            <a:r>
              <a:rPr lang="en-US" b="1" dirty="0" smtClean="0"/>
              <a:t>.   </a:t>
            </a:r>
          </a:p>
          <a:p>
            <a:pPr lvl="0">
              <a:buNone/>
            </a:pPr>
            <a:r>
              <a:rPr lang="en-US" dirty="0" smtClean="0"/>
              <a:t>In the event either parent desires to post photographs of the children on a social networking or other internet site, that parent will maintain the privacy of the site by blocking unknown persons, maintaining the site as “Private” or “friends only”.    </a:t>
            </a:r>
          </a:p>
          <a:p>
            <a:pPr lvl="0">
              <a:buNone/>
            </a:pPr>
            <a:r>
              <a:rPr lang="en-US" dirty="0" smtClean="0"/>
              <a:t>	</a:t>
            </a:r>
          </a:p>
          <a:p>
            <a:pPr lvl="0">
              <a:buNone/>
            </a:pPr>
            <a:r>
              <a:rPr lang="en-US" dirty="0" smtClean="0"/>
              <a:t>Any photograph of the child shall be appropriate for age and content and shall not include any nudity or partial nudity.  The parent will take any other necessary security precautions as may be required from time to time.</a:t>
            </a:r>
          </a:p>
          <a:p>
            <a:pPr>
              <a:buNone/>
            </a:pPr>
            <a:endParaRPr lang="en-US" dirty="0" smtClean="0"/>
          </a:p>
          <a:p>
            <a:endParaRPr lang="en-US" dirty="0"/>
          </a:p>
        </p:txBody>
      </p:sp>
    </p:spTree>
    <p:extLst>
      <p:ext uri="{BB962C8B-B14F-4D97-AF65-F5344CB8AC3E}">
        <p14:creationId xmlns:p14="http://schemas.microsoft.com/office/powerpoint/2010/main" val="1484917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609600" y="381000"/>
            <a:ext cx="7924800" cy="6172200"/>
          </a:xfrm>
        </p:spPr>
        <p:txBody>
          <a:bodyPr>
            <a:normAutofit/>
          </a:bodyPr>
          <a:lstStyle/>
          <a:p>
            <a:pPr>
              <a:buNone/>
            </a:pPr>
            <a:r>
              <a:rPr lang="en-US" b="1" u="sng" dirty="0" smtClean="0"/>
              <a:t>Telephone for minor.</a:t>
            </a:r>
          </a:p>
          <a:p>
            <a:pPr>
              <a:buNone/>
            </a:pPr>
            <a:r>
              <a:rPr lang="en-US" b="1" u="sng" dirty="0" smtClean="0"/>
              <a:t> </a:t>
            </a:r>
            <a:r>
              <a:rPr lang="en-US" dirty="0" smtClean="0"/>
              <a:t>  </a:t>
            </a:r>
          </a:p>
          <a:p>
            <a:r>
              <a:rPr lang="en-US" dirty="0" smtClean="0"/>
              <a:t>A telephone for the minor child shall not be provided by either parent prior to the child’s tenth (10</a:t>
            </a:r>
            <a:r>
              <a:rPr lang="en-US" baseline="30000" dirty="0" smtClean="0"/>
              <a:t>th</a:t>
            </a:r>
            <a:r>
              <a:rPr lang="en-US" dirty="0" smtClean="0"/>
              <a:t>) birthday.   Any telephone provided for the child from age 10 until age 12 shall be restricted to the telephone numbers the parent(s) elect, to include both parents as well as 911.  </a:t>
            </a:r>
          </a:p>
          <a:p>
            <a:r>
              <a:rPr lang="en-US" dirty="0" smtClean="0"/>
              <a:t> After age 12, the minor’s phone may be unrestricted (upon agreement of the parties ) and the parent providing the telephone shall allow unrestricted text messaging with the other parent.  In the event the minor requests a Twitter or other </a:t>
            </a:r>
            <a:r>
              <a:rPr lang="en-US" dirty="0" err="1" smtClean="0"/>
              <a:t>microblogging</a:t>
            </a:r>
            <a:r>
              <a:rPr lang="en-US" dirty="0" smtClean="0"/>
              <a:t> account, the parents shall strictly monitor said account for content appropriateness.</a:t>
            </a:r>
            <a:endParaRPr lang="en-US" dirty="0"/>
          </a:p>
        </p:txBody>
      </p:sp>
    </p:spTree>
    <p:extLst>
      <p:ext uri="{BB962C8B-B14F-4D97-AF65-F5344CB8AC3E}">
        <p14:creationId xmlns:p14="http://schemas.microsoft.com/office/powerpoint/2010/main" val="4004597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685800" y="685800"/>
            <a:ext cx="8001000" cy="5791200"/>
          </a:xfrm>
        </p:spPr>
        <p:txBody>
          <a:bodyPr>
            <a:normAutofit lnSpcReduction="10000"/>
          </a:bodyPr>
          <a:lstStyle/>
          <a:p>
            <a:pPr lvl="0"/>
            <a:r>
              <a:rPr lang="en-US" b="1" u="sng" dirty="0" smtClean="0"/>
              <a:t>Inappropriate Internet Activities.  </a:t>
            </a:r>
          </a:p>
          <a:p>
            <a:pPr lvl="0"/>
            <a:endParaRPr lang="en-US" b="1" u="sng" dirty="0" smtClean="0"/>
          </a:p>
          <a:p>
            <a:pPr lvl="0"/>
            <a:r>
              <a:rPr lang="en-US" dirty="0" smtClean="0"/>
              <a:t>The child shall not be exposed to any pornography in either parent’s home or in any other situation or location in which the parent is aware that exposure to pornography is likely to occur.   This prohibition includes the use of avatars to enter internet virtual worlds such as Second Life or others.   </a:t>
            </a:r>
          </a:p>
          <a:p>
            <a:pPr lvl="0"/>
            <a:endParaRPr lang="en-US" dirty="0" smtClean="0"/>
          </a:p>
          <a:p>
            <a:pPr lvl="0"/>
            <a:r>
              <a:rPr lang="en-US" dirty="0" smtClean="0"/>
              <a:t>The parents will monitor any virtual interactive games the child may be involved in for appropriate content and activity.   If the parent cannot or does not do so, the site will be removed from the minor’s participation by an appropriate computer parental control.</a:t>
            </a:r>
            <a:r>
              <a:rPr lang="en-US" b="1" dirty="0" smtClean="0"/>
              <a:t> </a:t>
            </a:r>
            <a:endParaRPr lang="en-US" dirty="0" smtClean="0"/>
          </a:p>
          <a:p>
            <a:endParaRPr lang="en-US" dirty="0"/>
          </a:p>
        </p:txBody>
      </p:sp>
    </p:spTree>
    <p:extLst>
      <p:ext uri="{BB962C8B-B14F-4D97-AF65-F5344CB8AC3E}">
        <p14:creationId xmlns:p14="http://schemas.microsoft.com/office/powerpoint/2010/main" val="1505333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Survey</a:t>
            </a:r>
            <a:endParaRPr lang="en-US" dirty="0"/>
          </a:p>
        </p:txBody>
      </p:sp>
      <p:sp>
        <p:nvSpPr>
          <p:cNvPr id="2" name="Content Placeholder 1"/>
          <p:cNvSpPr>
            <a:spLocks noGrp="1"/>
          </p:cNvSpPr>
          <p:nvPr>
            <p:ph idx="1"/>
          </p:nvPr>
        </p:nvSpPr>
        <p:spPr/>
        <p:txBody>
          <a:bodyPr/>
          <a:lstStyle/>
          <a:p>
            <a:r>
              <a:rPr lang="en-US" dirty="0" smtClean="0"/>
              <a:t>How many of you are on </a:t>
            </a:r>
            <a:r>
              <a:rPr lang="en-US" dirty="0" err="1" smtClean="0"/>
              <a:t>facebook</a:t>
            </a:r>
            <a:r>
              <a:rPr lang="en-US" dirty="0" smtClean="0"/>
              <a:t>?</a:t>
            </a:r>
          </a:p>
          <a:p>
            <a:endParaRPr lang="en-US" dirty="0" smtClean="0"/>
          </a:p>
          <a:p>
            <a:r>
              <a:rPr lang="en-US" dirty="0" smtClean="0"/>
              <a:t>LinkedIn?</a:t>
            </a:r>
          </a:p>
          <a:p>
            <a:endParaRPr lang="en-US" dirty="0" smtClean="0"/>
          </a:p>
          <a:p>
            <a:r>
              <a:rPr lang="en-US" dirty="0" smtClean="0"/>
              <a:t>Twitter?</a:t>
            </a:r>
          </a:p>
          <a:p>
            <a:pPr>
              <a:buNone/>
            </a:pPr>
            <a:endParaRPr lang="en-US" dirty="0" smtClean="0"/>
          </a:p>
          <a:p>
            <a:pPr>
              <a:buNone/>
            </a:pPr>
            <a:r>
              <a:rPr lang="en-US" dirty="0" smtClean="0"/>
              <a:t>One out of 8 couples married in the US in 2009 met via social media.</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609600" y="274638"/>
            <a:ext cx="8077200" cy="6278562"/>
          </a:xfrm>
        </p:spPr>
        <p:txBody>
          <a:bodyPr>
            <a:normAutofit fontScale="92500" lnSpcReduction="10000"/>
          </a:bodyPr>
          <a:lstStyle/>
          <a:p>
            <a:pPr lvl="0"/>
            <a:endParaRPr lang="en-US" b="1" u="sng" dirty="0" smtClean="0"/>
          </a:p>
          <a:p>
            <a:pPr lvl="0"/>
            <a:r>
              <a:rPr lang="en-US" b="1" u="sng" dirty="0" smtClean="0"/>
              <a:t>Notification to each parent.</a:t>
            </a:r>
            <a:r>
              <a:rPr lang="en-US" dirty="0" smtClean="0"/>
              <a:t>  Each parent will notify the other at any time there is a change to the child’s accounts, internet activities or other significant event regarding the child’s privacy or potential invasion thereof.  </a:t>
            </a:r>
          </a:p>
          <a:p>
            <a:pPr lvl="0"/>
            <a:endParaRPr lang="en-US" dirty="0" smtClean="0"/>
          </a:p>
          <a:p>
            <a:pPr lvl="0"/>
            <a:r>
              <a:rPr lang="en-US" dirty="0" smtClean="0"/>
              <a:t>Parents will ensure each parent’s significant other/ spouse is made aware of these family privacy orders and shall monitor the use of the child’s privacy information (including photographs) by the significant other/ spouse.</a:t>
            </a:r>
          </a:p>
          <a:p>
            <a:pPr lvl="0"/>
            <a:endParaRPr lang="en-US" dirty="0"/>
          </a:p>
          <a:p>
            <a:r>
              <a:rPr lang="en-US" b="1" u="sng" dirty="0"/>
              <a:t>New Issues.</a:t>
            </a:r>
            <a:r>
              <a:rPr lang="en-US" dirty="0"/>
              <a:t>  The parents will maintain communication about any new developments on the internet or internet related devices which may negatively impact the minor and will cooperate with each other to address any such issues.</a:t>
            </a:r>
          </a:p>
          <a:p>
            <a:pPr lvl="0"/>
            <a:endParaRPr lang="en-US" dirty="0" smtClean="0"/>
          </a:p>
          <a:p>
            <a:endParaRPr lang="en-US" dirty="0"/>
          </a:p>
        </p:txBody>
      </p:sp>
    </p:spTree>
    <p:extLst>
      <p:ext uri="{BB962C8B-B14F-4D97-AF65-F5344CB8AC3E}">
        <p14:creationId xmlns:p14="http://schemas.microsoft.com/office/powerpoint/2010/main" val="36486652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Technology for Good - Litigants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Long distance  visitation and Skype</a:t>
            </a:r>
          </a:p>
          <a:p>
            <a:r>
              <a:rPr lang="en-US" b="1" dirty="0" smtClean="0"/>
              <a:t>www.Ourfamilywizard.com</a:t>
            </a:r>
          </a:p>
          <a:p>
            <a:r>
              <a:rPr lang="en-US" dirty="0" smtClean="0"/>
              <a:t>Divorce / Family information online</a:t>
            </a:r>
          </a:p>
          <a:p>
            <a:r>
              <a:rPr lang="en-US" dirty="0" smtClean="0"/>
              <a:t>Text messaging / emailing instead of talking face-to-face or even over the phone</a:t>
            </a:r>
          </a:p>
          <a:p>
            <a:r>
              <a:rPr lang="en-US" dirty="0" smtClean="0"/>
              <a:t>Google</a:t>
            </a:r>
          </a:p>
          <a:p>
            <a:pPr lvl="1"/>
            <a:r>
              <a:rPr lang="en-US" dirty="0" smtClean="0"/>
              <a:t>Documents</a:t>
            </a:r>
          </a:p>
          <a:p>
            <a:pPr lvl="1"/>
            <a:r>
              <a:rPr lang="en-US" dirty="0" smtClean="0"/>
              <a:t>Calendar</a:t>
            </a:r>
          </a:p>
          <a:p>
            <a:pPr lvl="1"/>
            <a:r>
              <a:rPr lang="en-US" dirty="0" smtClean="0"/>
              <a:t>Email account both parents use and give the school</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5486400" cy="2308324"/>
          </a:xfrm>
          <a:prstGeom prst="rect">
            <a:avLst/>
          </a:prstGeom>
        </p:spPr>
        <p:txBody>
          <a:bodyPr wrap="square">
            <a:spAutoFit/>
          </a:bodyPr>
          <a:lstStyle/>
          <a:p>
            <a:r>
              <a:rPr lang="en-US" sz="3600" dirty="0" smtClean="0"/>
              <a:t>Sample Internet privacy orders available in Word at </a:t>
            </a:r>
            <a:r>
              <a:rPr lang="en-US" sz="3600" dirty="0" smtClean="0">
                <a:hlinkClick r:id="rId2"/>
              </a:rPr>
              <a:t>HeyAnnette.com Blog</a:t>
            </a:r>
            <a:endParaRPr lang="en-US" sz="3600" dirty="0"/>
          </a:p>
        </p:txBody>
      </p:sp>
    </p:spTree>
    <p:extLst>
      <p:ext uri="{BB962C8B-B14F-4D97-AF65-F5344CB8AC3E}">
        <p14:creationId xmlns:p14="http://schemas.microsoft.com/office/powerpoint/2010/main" val="2503864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nette\Dropbox\CLEandSocialMedia\OurFamWizardSc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7" y="1153886"/>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574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Google Calendar – Mom’s View</a:t>
            </a:r>
            <a:endParaRPr lang="en-US" dirty="0"/>
          </a:p>
        </p:txBody>
      </p:sp>
      <p:pic>
        <p:nvPicPr>
          <p:cNvPr id="1028" name="Picture 4"/>
          <p:cNvPicPr>
            <a:picLocks noChangeAspect="1" noChangeArrowheads="1"/>
          </p:cNvPicPr>
          <p:nvPr/>
        </p:nvPicPr>
        <p:blipFill>
          <a:blip r:embed="rId2" cstate="print"/>
          <a:srcRect t="14000" r="2344" b="3333"/>
          <a:stretch>
            <a:fillRect/>
          </a:stretch>
        </p:blipFill>
        <p:spPr bwMode="auto">
          <a:xfrm>
            <a:off x="0" y="1752601"/>
            <a:ext cx="8839200" cy="43842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Calendar - Sharing</a:t>
            </a:r>
            <a:endParaRPr lang="en-US" dirty="0"/>
          </a:p>
        </p:txBody>
      </p:sp>
      <p:pic>
        <p:nvPicPr>
          <p:cNvPr id="2053" name="Picture 5"/>
          <p:cNvPicPr>
            <a:picLocks noChangeAspect="1" noChangeArrowheads="1"/>
          </p:cNvPicPr>
          <p:nvPr/>
        </p:nvPicPr>
        <p:blipFill>
          <a:blip r:embed="rId2" cstate="print"/>
          <a:srcRect b="6000"/>
          <a:stretch>
            <a:fillRect/>
          </a:stretch>
        </p:blipFill>
        <p:spPr bwMode="auto">
          <a:xfrm>
            <a:off x="76200" y="1524000"/>
            <a:ext cx="9067800" cy="49943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Google Calendar – Accepting Invitation</a:t>
            </a:r>
            <a:endParaRPr lang="en-US" dirty="0"/>
          </a:p>
        </p:txBody>
      </p:sp>
      <p:pic>
        <p:nvPicPr>
          <p:cNvPr id="4098" name="Picture 2"/>
          <p:cNvPicPr>
            <a:picLocks noChangeAspect="1" noChangeArrowheads="1"/>
          </p:cNvPicPr>
          <p:nvPr/>
        </p:nvPicPr>
        <p:blipFill>
          <a:blip r:embed="rId2" cstate="print"/>
          <a:srcRect t="3521" r="1563" b="6338"/>
          <a:stretch>
            <a:fillRect/>
          </a:stretch>
        </p:blipFill>
        <p:spPr bwMode="auto">
          <a:xfrm>
            <a:off x="0" y="1600201"/>
            <a:ext cx="8686800" cy="44123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Google Calendar – Dad’s View</a:t>
            </a:r>
            <a:endParaRPr lang="en-US" dirty="0"/>
          </a:p>
        </p:txBody>
      </p:sp>
      <p:pic>
        <p:nvPicPr>
          <p:cNvPr id="5122" name="Picture 2"/>
          <p:cNvPicPr>
            <a:picLocks noChangeAspect="1" noChangeArrowheads="1"/>
          </p:cNvPicPr>
          <p:nvPr/>
        </p:nvPicPr>
        <p:blipFill>
          <a:blip r:embed="rId2" cstate="print"/>
          <a:srcRect t="14000" r="781" b="3333"/>
          <a:stretch>
            <a:fillRect/>
          </a:stretch>
        </p:blipFill>
        <p:spPr bwMode="auto">
          <a:xfrm>
            <a:off x="0" y="1632000"/>
            <a:ext cx="9144000" cy="446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Technology for good – Professionals: Convenience,</a:t>
            </a:r>
            <a:br>
              <a:rPr lang="en-US" dirty="0" smtClean="0"/>
            </a:br>
            <a:r>
              <a:rPr lang="en-US" dirty="0" smtClean="0"/>
              <a:t>learn, teach, and promote</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Email: Paperless, convenient, fast (is it safe?)</a:t>
            </a:r>
          </a:p>
          <a:p>
            <a:r>
              <a:rPr lang="en-US" dirty="0" smtClean="0"/>
              <a:t>Rules of e-mail engagement for litigants and PC clients</a:t>
            </a:r>
          </a:p>
          <a:p>
            <a:r>
              <a:rPr lang="en-US" dirty="0" smtClean="0"/>
              <a:t>Websites: Make your website user-friendly</a:t>
            </a:r>
          </a:p>
          <a:p>
            <a:r>
              <a:rPr lang="en-US" dirty="0" err="1" smtClean="0"/>
              <a:t>Facebook</a:t>
            </a:r>
            <a:r>
              <a:rPr lang="en-US" dirty="0" smtClean="0"/>
              <a:t> fan pages:  are they for you?</a:t>
            </a:r>
          </a:p>
          <a:p>
            <a:r>
              <a:rPr lang="en-US" dirty="0" smtClean="0"/>
              <a:t>Blogs: learn about family law or promote your business</a:t>
            </a:r>
          </a:p>
          <a:p>
            <a:r>
              <a:rPr lang="en-US" dirty="0" smtClean="0"/>
              <a:t>Twitter: some groups send links to articles and new case law</a:t>
            </a:r>
          </a:p>
          <a:p>
            <a:r>
              <a:rPr lang="en-US" dirty="0" smtClean="0"/>
              <a:t>RSS Reader (like Google reader): Have important posts sent to you</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Burns\FAMLYCOM\SEMINAR2012\ChicagoAFCC\COSSc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460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491" y="1027665"/>
            <a:ext cx="7024744" cy="801136"/>
          </a:xfrm>
        </p:spPr>
        <p:txBody>
          <a:bodyPr/>
          <a:lstStyle/>
          <a:p>
            <a:r>
              <a:rPr lang="en-US" dirty="0" err="1" smtClean="0"/>
              <a:t>Facebook</a:t>
            </a:r>
            <a:endParaRPr lang="en-US" dirty="0"/>
          </a:p>
        </p:txBody>
      </p:sp>
      <p:sp>
        <p:nvSpPr>
          <p:cNvPr id="2" name="Content Placeholder 1"/>
          <p:cNvSpPr>
            <a:spLocks noGrp="1"/>
          </p:cNvSpPr>
          <p:nvPr>
            <p:ph idx="1"/>
          </p:nvPr>
        </p:nvSpPr>
        <p:spPr>
          <a:xfrm>
            <a:off x="1043492" y="1905001"/>
            <a:ext cx="6777317" cy="3927629"/>
          </a:xfrm>
        </p:spPr>
        <p:txBody>
          <a:bodyPr>
            <a:normAutofit fontScale="92500" lnSpcReduction="10000"/>
          </a:bodyPr>
          <a:lstStyle/>
          <a:p>
            <a:r>
              <a:rPr lang="en-US" dirty="0" smtClean="0"/>
              <a:t>There are over 845,000,000 active users of FB; about half a billion sign on to FB </a:t>
            </a:r>
            <a:r>
              <a:rPr lang="en-US" i="1" dirty="0" smtClean="0"/>
              <a:t>every day.  </a:t>
            </a:r>
            <a:r>
              <a:rPr lang="en-US" dirty="0" smtClean="0"/>
              <a:t>FB is expected to pass the 1 Billion mark total user mark by August 2012 at the latest.</a:t>
            </a:r>
          </a:p>
          <a:p>
            <a:r>
              <a:rPr lang="en-US" dirty="0" smtClean="0"/>
              <a:t>FB is integral, not optional, to political campaigns.</a:t>
            </a:r>
          </a:p>
          <a:p>
            <a:r>
              <a:rPr lang="en-US" dirty="0" smtClean="0"/>
              <a:t>The largest user group remains 18-25 year olds, but there are still over 15M users age 45 or older, and the growth rate for 45 years and older runs about 4%.</a:t>
            </a:r>
          </a:p>
          <a:p>
            <a:r>
              <a:rPr lang="en-US" dirty="0" smtClean="0"/>
              <a:t>Largest growth demographic is women age 55-65.</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09600"/>
            <a:ext cx="7024744" cy="1066800"/>
          </a:xfrm>
        </p:spPr>
        <p:txBody>
          <a:bodyPr>
            <a:normAutofit/>
          </a:bodyPr>
          <a:lstStyle/>
          <a:p>
            <a:r>
              <a:rPr lang="en-US" sz="3200" dirty="0" smtClean="0"/>
              <a:t>Email rules of engagement for Parenting Coordination Clients</a:t>
            </a:r>
            <a:endParaRPr lang="en-US" sz="3200" dirty="0"/>
          </a:p>
        </p:txBody>
      </p:sp>
      <p:sp>
        <p:nvSpPr>
          <p:cNvPr id="3" name="Content Placeholder 2"/>
          <p:cNvSpPr>
            <a:spLocks noGrp="1"/>
          </p:cNvSpPr>
          <p:nvPr>
            <p:ph idx="1"/>
          </p:nvPr>
        </p:nvSpPr>
        <p:spPr>
          <a:xfrm>
            <a:off x="609600" y="1600200"/>
            <a:ext cx="7162800" cy="4953000"/>
          </a:xfrm>
        </p:spPr>
        <p:txBody>
          <a:bodyPr>
            <a:normAutofit fontScale="92500" lnSpcReduction="10000"/>
          </a:bodyPr>
          <a:lstStyle/>
          <a:p>
            <a:r>
              <a:rPr lang="en-US" b="1" dirty="0"/>
              <a:t>Email Instructions for Parenting Coordination </a:t>
            </a:r>
            <a:r>
              <a:rPr lang="en-US" b="1" dirty="0" smtClean="0"/>
              <a:t>Cases</a:t>
            </a:r>
          </a:p>
          <a:p>
            <a:endParaRPr lang="en-US" b="1" dirty="0"/>
          </a:p>
          <a:p>
            <a:r>
              <a:rPr lang="en-US" b="1" dirty="0" smtClean="0"/>
              <a:t>SPECIFY </a:t>
            </a:r>
            <a:r>
              <a:rPr lang="en-US" b="1" dirty="0"/>
              <a:t>AN EMAIL ADDRESS. </a:t>
            </a:r>
            <a:endParaRPr lang="en-US" dirty="0"/>
          </a:p>
          <a:p>
            <a:r>
              <a:rPr lang="en-US" b="1" dirty="0" smtClean="0"/>
              <a:t>BRIEF </a:t>
            </a:r>
            <a:r>
              <a:rPr lang="en-US" b="1" dirty="0"/>
              <a:t>EMAILS. </a:t>
            </a:r>
            <a:endParaRPr lang="en-US" b="1" dirty="0" smtClean="0"/>
          </a:p>
          <a:p>
            <a:r>
              <a:rPr lang="en-US" b="1" dirty="0" smtClean="0"/>
              <a:t>SUBJECT </a:t>
            </a:r>
            <a:r>
              <a:rPr lang="en-US" b="1" dirty="0"/>
              <a:t>LINES. </a:t>
            </a:r>
            <a:endParaRPr lang="en-US" b="1" dirty="0" smtClean="0"/>
          </a:p>
          <a:p>
            <a:r>
              <a:rPr lang="en-US" b="1" dirty="0" smtClean="0"/>
              <a:t>FUTURE-ORIENTED </a:t>
            </a:r>
            <a:r>
              <a:rPr lang="en-US" b="1" dirty="0"/>
              <a:t>ONLY. </a:t>
            </a:r>
            <a:endParaRPr lang="en-US" b="1" dirty="0" smtClean="0"/>
          </a:p>
          <a:p>
            <a:r>
              <a:rPr lang="en-US" b="1" dirty="0" smtClean="0"/>
              <a:t>RESPECTFULNESS</a:t>
            </a:r>
            <a:r>
              <a:rPr lang="en-US" b="1" dirty="0"/>
              <a:t>. </a:t>
            </a:r>
            <a:endParaRPr lang="en-US" b="1" dirty="0" smtClean="0"/>
          </a:p>
          <a:p>
            <a:r>
              <a:rPr lang="en-US" b="1" dirty="0" smtClean="0"/>
              <a:t>COPIES </a:t>
            </a:r>
            <a:r>
              <a:rPr lang="en-US" b="1" dirty="0"/>
              <a:t>TO </a:t>
            </a:r>
            <a:r>
              <a:rPr lang="en-US" b="1" dirty="0" smtClean="0"/>
              <a:t>PC</a:t>
            </a:r>
            <a:r>
              <a:rPr lang="en-US" dirty="0" smtClean="0"/>
              <a:t>.</a:t>
            </a:r>
            <a:endParaRPr lang="en-US" dirty="0"/>
          </a:p>
          <a:p>
            <a:r>
              <a:rPr lang="en-US" b="1" dirty="0"/>
              <a:t>RESPONSES. </a:t>
            </a:r>
            <a:endParaRPr lang="en-US" b="1" dirty="0" smtClean="0"/>
          </a:p>
          <a:p>
            <a:r>
              <a:rPr lang="en-US" b="1" dirty="0" smtClean="0"/>
              <a:t>NEW SPOUSES</a:t>
            </a:r>
          </a:p>
          <a:p>
            <a:r>
              <a:rPr lang="en-US" b="1" dirty="0" smtClean="0"/>
              <a:t>FINANCIAL </a:t>
            </a:r>
            <a:r>
              <a:rPr lang="en-US" b="1" dirty="0"/>
              <a:t>ISSUES. </a:t>
            </a:r>
            <a:endParaRPr lang="en-US" b="1" dirty="0" smtClean="0"/>
          </a:p>
          <a:p>
            <a:r>
              <a:rPr lang="en-US" b="1" dirty="0" smtClean="0"/>
              <a:t>TEXT </a:t>
            </a:r>
            <a:r>
              <a:rPr lang="en-US" b="1" dirty="0"/>
              <a:t>MESSAGING. </a:t>
            </a:r>
            <a:endParaRPr lang="en-US" dirty="0"/>
          </a:p>
        </p:txBody>
      </p:sp>
    </p:spTree>
    <p:extLst>
      <p:ext uri="{BB962C8B-B14F-4D97-AF65-F5344CB8AC3E}">
        <p14:creationId xmlns:p14="http://schemas.microsoft.com/office/powerpoint/2010/main" val="330401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658112"/>
          </a:xfrm>
        </p:spPr>
        <p:txBody>
          <a:bodyPr>
            <a:normAutofit fontScale="90000"/>
          </a:bodyPr>
          <a:lstStyle/>
          <a:p>
            <a:r>
              <a:rPr lang="en-US" b="1" dirty="0" smtClean="0"/>
              <a:t>Adobe </a:t>
            </a:r>
            <a:r>
              <a:rPr lang="en-US" b="1" dirty="0" smtClean="0"/>
              <a:t>Acrobat Professional: </a:t>
            </a:r>
            <a:r>
              <a:rPr lang="en-US" b="1" dirty="0" smtClean="0"/>
              <a:t>Save your sanity and your practice</a:t>
            </a:r>
            <a:endParaRPr lang="en-US" b="1" dirty="0"/>
          </a:p>
        </p:txBody>
      </p:sp>
      <p:sp>
        <p:nvSpPr>
          <p:cNvPr id="5" name="Content Placeholder 4"/>
          <p:cNvSpPr>
            <a:spLocks noGrp="1"/>
          </p:cNvSpPr>
          <p:nvPr>
            <p:ph idx="1"/>
          </p:nvPr>
        </p:nvSpPr>
        <p:spPr>
          <a:xfrm>
            <a:off x="457200" y="2362200"/>
            <a:ext cx="8229600" cy="3962400"/>
          </a:xfrm>
        </p:spPr>
        <p:txBody>
          <a:bodyPr/>
          <a:lstStyle/>
          <a:p>
            <a:r>
              <a:rPr lang="en-US" dirty="0" smtClean="0"/>
              <a:t>The horrendous mass of emails from PC, evaluation and litigation cases can be saved to one convenient PDF file that’s available for perusing, including attachments preserved in their original format.</a:t>
            </a:r>
          </a:p>
          <a:p>
            <a:r>
              <a:rPr lang="en-US" dirty="0" smtClean="0"/>
              <a:t>Turns an outrageous and never-ending list of emails into something searchable and </a:t>
            </a:r>
            <a:r>
              <a:rPr lang="en-US" dirty="0" smtClean="0"/>
              <a:t>useable: one PDF file with a whole group of emails, organized for your use.</a:t>
            </a:r>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Email Guidelines for Parenting Coordinators </a:t>
            </a:r>
            <a:r>
              <a:rPr lang="en-US" sz="2700" dirty="0" smtClean="0"/>
              <a:t>(our own use)</a:t>
            </a:r>
            <a:endParaRPr lang="en-US" sz="2700" dirty="0"/>
          </a:p>
        </p:txBody>
      </p:sp>
      <p:sp>
        <p:nvSpPr>
          <p:cNvPr id="2" name="Content Placeholder 1"/>
          <p:cNvSpPr>
            <a:spLocks noGrp="1"/>
          </p:cNvSpPr>
          <p:nvPr>
            <p:ph idx="1"/>
          </p:nvPr>
        </p:nvSpPr>
        <p:spPr/>
        <p:txBody>
          <a:bodyPr>
            <a:normAutofit lnSpcReduction="10000"/>
          </a:bodyPr>
          <a:lstStyle/>
          <a:p>
            <a:r>
              <a:rPr lang="en-US" dirty="0" smtClean="0"/>
              <a:t>Email is safe . . . when it is</a:t>
            </a:r>
          </a:p>
          <a:p>
            <a:r>
              <a:rPr lang="en-US" dirty="0" smtClean="0"/>
              <a:t>Civility remains important</a:t>
            </a:r>
          </a:p>
          <a:p>
            <a:r>
              <a:rPr lang="en-US" dirty="0" smtClean="0"/>
              <a:t>Emails are written communications</a:t>
            </a:r>
          </a:p>
          <a:p>
            <a:pPr lvl="1"/>
            <a:r>
              <a:rPr lang="en-US" dirty="0" smtClean="0"/>
              <a:t>Say hello at the beginning and use a salutation at the end; TEACH them</a:t>
            </a:r>
          </a:p>
          <a:p>
            <a:r>
              <a:rPr lang="en-US" dirty="0" smtClean="0"/>
              <a:t>Answer your emails promptly . . . but use some thought</a:t>
            </a:r>
          </a:p>
          <a:p>
            <a:pPr marL="342900" lvl="1"/>
            <a:r>
              <a:rPr lang="en-US" b="1" dirty="0"/>
              <a:t>What is your time worth</a:t>
            </a:r>
            <a:r>
              <a:rPr lang="en-US" b="1" dirty="0" smtClean="0"/>
              <a:t>?  Inform clients how they will be charged for your email use</a:t>
            </a:r>
            <a:endParaRPr lang="en-US"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Facebook Fan Page - AFCC</a:t>
            </a:r>
            <a:endParaRPr lang="en-US" dirty="0"/>
          </a:p>
        </p:txBody>
      </p:sp>
      <p:pic>
        <p:nvPicPr>
          <p:cNvPr id="2050" name="Picture 2" descr="C:\Users\Annette\Dropbox\CLEandSocialMedia\AFCCFacebookSc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762000"/>
            <a:ext cx="7024744" cy="685800"/>
          </a:xfrm>
        </p:spPr>
        <p:txBody>
          <a:bodyPr>
            <a:normAutofit fontScale="90000"/>
          </a:bodyPr>
          <a:lstStyle/>
          <a:p>
            <a:r>
              <a:rPr lang="en-US" dirty="0" smtClean="0"/>
              <a:t>Blogs</a:t>
            </a:r>
            <a:endParaRPr lang="en-US" dirty="0"/>
          </a:p>
        </p:txBody>
      </p:sp>
      <p:pic>
        <p:nvPicPr>
          <p:cNvPr id="3074" name="Picture 2" descr="C:\Users\Annette\Dropbox\CLEandSocialMedia\BlogSc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7" y="182880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Family Law Blogs</a:t>
            </a:r>
            <a:endParaRPr lang="en-US" dirty="0"/>
          </a:p>
        </p:txBody>
      </p:sp>
      <p:sp>
        <p:nvSpPr>
          <p:cNvPr id="3" name="Content Placeholder 2"/>
          <p:cNvSpPr>
            <a:spLocks noGrp="1"/>
          </p:cNvSpPr>
          <p:nvPr>
            <p:ph idx="1"/>
          </p:nvPr>
        </p:nvSpPr>
        <p:spPr/>
        <p:txBody>
          <a:bodyPr>
            <a:normAutofit lnSpcReduction="10000"/>
          </a:bodyPr>
          <a:lstStyle/>
          <a:p>
            <a:r>
              <a:rPr lang="en-US" dirty="0" smtClean="0"/>
              <a:t>Annette Burns (parenting coordination issues and updates on AZ): </a:t>
            </a:r>
            <a:r>
              <a:rPr lang="en-US" dirty="0" smtClean="0">
                <a:hlinkClick r:id="rId2"/>
              </a:rPr>
              <a:t>http://heyannette.com/blog</a:t>
            </a:r>
            <a:r>
              <a:rPr lang="en-US" dirty="0" smtClean="0"/>
              <a:t> </a:t>
            </a:r>
          </a:p>
          <a:p>
            <a:r>
              <a:rPr lang="en-US" dirty="0" smtClean="0"/>
              <a:t>Family Law Professors Blog (for interesting news / articles about family law): </a:t>
            </a:r>
            <a:r>
              <a:rPr lang="en-US" dirty="0" smtClean="0">
                <a:hlinkClick r:id="rId3"/>
              </a:rPr>
              <a:t>http://lawprofessors.typepad.com/family_law/</a:t>
            </a:r>
            <a:endParaRPr lang="en-US" dirty="0" smtClean="0"/>
          </a:p>
          <a:p>
            <a:r>
              <a:rPr lang="en-US" dirty="0" smtClean="0"/>
              <a:t>Jeanne Hannah’s (Michigan attorney) </a:t>
            </a:r>
            <a:r>
              <a:rPr lang="en-US" dirty="0">
                <a:hlinkClick r:id="rId4"/>
              </a:rPr>
              <a:t>http://jeannehannah.typepad.com/</a:t>
            </a: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nnette\Dropbox\CLEandSocialMedia\ReallawyersSc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229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r>
              <a:rPr lang="en-US" dirty="0" smtClean="0">
                <a:hlinkClick r:id="rId2"/>
              </a:rPr>
              <a:t>annette@btlawyers.com</a:t>
            </a:r>
          </a:p>
          <a:p>
            <a:r>
              <a:rPr lang="en-US" dirty="0" smtClean="0"/>
              <a:t>www.HeyAnnette.com</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Web Page with Information  </a:t>
            </a:r>
            <a:r>
              <a:rPr lang="en-US" sz="2700" dirty="0" smtClean="0">
                <a:hlinkClick r:id="rId2"/>
              </a:rPr>
              <a:t>www.HeyAnnette.com</a:t>
            </a:r>
            <a:endParaRPr lang="en-US" sz="2700" dirty="0"/>
          </a:p>
        </p:txBody>
      </p:sp>
      <p:pic>
        <p:nvPicPr>
          <p:cNvPr id="5122" name="Picture 2" descr="C:\Users\Annette\Dropbox\CLEandSocialMedia\WebPageScr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9043"/>
            <a:ext cx="91440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658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nnette\Dropbox\CLEandSocialMedia\SocialMediaExplai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
            <a:ext cx="84328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33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57200"/>
            <a:ext cx="8305800" cy="1143000"/>
          </a:xfrm>
        </p:spPr>
        <p:txBody>
          <a:bodyPr/>
          <a:lstStyle/>
          <a:p>
            <a:r>
              <a:rPr lang="en-US" dirty="0" smtClean="0"/>
              <a:t>Facebook Fan Page</a:t>
            </a:r>
            <a:endParaRPr lang="en-US" dirty="0"/>
          </a:p>
        </p:txBody>
      </p:sp>
      <p:pic>
        <p:nvPicPr>
          <p:cNvPr id="1026" name="Picture 2" descr="C:\Users\Annette\Dropbox\CLEandSocialMedia\NCJFCJFacebookSc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1027665"/>
            <a:ext cx="7024744" cy="724936"/>
          </a:xfrm>
        </p:spPr>
        <p:txBody>
          <a:bodyPr/>
          <a:lstStyle/>
          <a:p>
            <a:r>
              <a:rPr lang="en-US" dirty="0" smtClean="0"/>
              <a:t>LinkedIn</a:t>
            </a:r>
            <a:endParaRPr lang="en-US" dirty="0"/>
          </a:p>
        </p:txBody>
      </p:sp>
      <p:sp>
        <p:nvSpPr>
          <p:cNvPr id="3" name="Content Placeholder 2"/>
          <p:cNvSpPr>
            <a:spLocks noGrp="1"/>
          </p:cNvSpPr>
          <p:nvPr>
            <p:ph idx="1"/>
          </p:nvPr>
        </p:nvSpPr>
        <p:spPr>
          <a:xfrm>
            <a:off x="457200" y="1905000"/>
            <a:ext cx="8229600" cy="4389120"/>
          </a:xfrm>
        </p:spPr>
        <p:txBody>
          <a:bodyPr>
            <a:normAutofit/>
          </a:bodyPr>
          <a:lstStyle/>
          <a:p>
            <a:r>
              <a:rPr lang="en-US" dirty="0" smtClean="0"/>
              <a:t>The </a:t>
            </a:r>
            <a:r>
              <a:rPr lang="en-US" b="1" i="1" dirty="0" smtClean="0"/>
              <a:t>professional</a:t>
            </a:r>
            <a:r>
              <a:rPr lang="en-US" dirty="0" smtClean="0"/>
              <a:t> social network site – 70,000,000 members</a:t>
            </a:r>
          </a:p>
          <a:p>
            <a:r>
              <a:rPr lang="en-US" dirty="0" smtClean="0"/>
              <a:t>Resume</a:t>
            </a:r>
          </a:p>
          <a:p>
            <a:r>
              <a:rPr lang="en-US" dirty="0" smtClean="0"/>
              <a:t>Recommendations</a:t>
            </a:r>
          </a:p>
          <a:p>
            <a:r>
              <a:rPr lang="en-US" dirty="0" smtClean="0"/>
              <a:t>Blog and Twitter accessibility</a:t>
            </a:r>
          </a:p>
          <a:p>
            <a:r>
              <a:rPr lang="en-US" dirty="0" smtClean="0"/>
              <a:t>Groups</a:t>
            </a:r>
          </a:p>
          <a:p>
            <a:r>
              <a:rPr lang="en-US" dirty="0" smtClean="0"/>
              <a:t>LinkedIn       cute cat pictures, ironic comments, jokes</a:t>
            </a:r>
            <a:endParaRPr lang="en-US" strike="sngStrike" dirty="0"/>
          </a:p>
        </p:txBody>
      </p:sp>
      <p:sp>
        <p:nvSpPr>
          <p:cNvPr id="4" name="Not Equal 3"/>
          <p:cNvSpPr/>
          <p:nvPr/>
        </p:nvSpPr>
        <p:spPr>
          <a:xfrm>
            <a:off x="2133600" y="4572000"/>
            <a:ext cx="457200" cy="304800"/>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Twitter for interesting information</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Users\Annette\Dropbox\CLEandSocialMedia\OFWTwit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618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620000" cy="762000"/>
          </a:xfrm>
        </p:spPr>
        <p:txBody>
          <a:bodyPr>
            <a:normAutofit fontScale="90000"/>
          </a:bodyPr>
          <a:lstStyle/>
          <a:p>
            <a:r>
              <a:rPr lang="en-US" dirty="0" smtClean="0"/>
              <a:t/>
            </a:r>
            <a:br>
              <a:rPr lang="en-US" dirty="0" smtClean="0"/>
            </a:br>
            <a:r>
              <a:rPr lang="en-US" dirty="0" smtClean="0"/>
              <a:t>Twitter Use Skyrockets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229600" cy="487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0700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239</TotalTime>
  <Words>1803</Words>
  <Application>Microsoft Office PowerPoint</Application>
  <PresentationFormat>On-screen Show (4:3)</PresentationFormat>
  <Paragraphs>192</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Austin</vt:lpstr>
      <vt:lpstr>   Virtual Venom: Electronic Issues and   Discovery in Family Law Cases </vt:lpstr>
      <vt:lpstr>Social Networking</vt:lpstr>
      <vt:lpstr>Survey</vt:lpstr>
      <vt:lpstr>Facebook</vt:lpstr>
      <vt:lpstr>PowerPoint Presentation</vt:lpstr>
      <vt:lpstr>Facebook Fan Page</vt:lpstr>
      <vt:lpstr>LinkedIn</vt:lpstr>
      <vt:lpstr>Twitter for interesting information</vt:lpstr>
      <vt:lpstr> Twitter Use Skyrockets</vt:lpstr>
      <vt:lpstr>  Problems with Social Networking for Litigants</vt:lpstr>
      <vt:lpstr>PowerPoint Presentation</vt:lpstr>
      <vt:lpstr>PowerPoint Presentation</vt:lpstr>
      <vt:lpstr>PowerPoint Presentation</vt:lpstr>
      <vt:lpstr>PowerPoint Presentation</vt:lpstr>
      <vt:lpstr>What else have litigants done?</vt:lpstr>
      <vt:lpstr>Stupid Facebook Tricks</vt:lpstr>
      <vt:lpstr>Problems with social networking for Professionals</vt:lpstr>
      <vt:lpstr>In the News</vt:lpstr>
      <vt:lpstr>More in the News</vt:lpstr>
      <vt:lpstr>Technology in the evaluation and the courtroom</vt:lpstr>
      <vt:lpstr>  Use of Internet-Posted Items as Evidence in Court</vt:lpstr>
      <vt:lpstr>Preservation of the web page</vt:lpstr>
      <vt:lpstr>PowerPoint Presentation</vt:lpstr>
      <vt:lpstr>But can you get it admitted?</vt:lpstr>
      <vt:lpstr>Family Privacy Orders</vt:lpstr>
      <vt:lpstr>PowerPoint Presentation</vt:lpstr>
      <vt:lpstr>PowerPoint Presentation</vt:lpstr>
      <vt:lpstr>PowerPoint Presentation</vt:lpstr>
      <vt:lpstr>PowerPoint Presentation</vt:lpstr>
      <vt:lpstr>PowerPoint Presentation</vt:lpstr>
      <vt:lpstr>Technology for Good - Litigants</vt:lpstr>
      <vt:lpstr>PowerPoint Presentation</vt:lpstr>
      <vt:lpstr>PowerPoint Presentation</vt:lpstr>
      <vt:lpstr>Google Calendar – Mom’s View</vt:lpstr>
      <vt:lpstr>Google Calendar - Sharing</vt:lpstr>
      <vt:lpstr>Google Calendar – Accepting Invitation</vt:lpstr>
      <vt:lpstr>Google Calendar – Dad’s View</vt:lpstr>
      <vt:lpstr>Technology for good – Professionals: Convenience, learn, teach, and promote</vt:lpstr>
      <vt:lpstr>PowerPoint Presentation</vt:lpstr>
      <vt:lpstr>Email rules of engagement for Parenting Coordination Clients</vt:lpstr>
      <vt:lpstr>Adobe Acrobat Professional: Save your sanity and your practice</vt:lpstr>
      <vt:lpstr>Email Guidelines for Parenting Coordinators (our own use)</vt:lpstr>
      <vt:lpstr>Facebook Fan Page - AFCC</vt:lpstr>
      <vt:lpstr>Blogs</vt:lpstr>
      <vt:lpstr>Useful Family Law Blogs</vt:lpstr>
      <vt:lpstr>PowerPoint Presentation</vt:lpstr>
      <vt:lpstr>Questions?</vt:lpstr>
      <vt:lpstr>Web Page with Information  www.HeyAnnette.com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Law in the Digital Age: How to befriend new technologies in the family law context</dc:title>
  <dc:creator>Windows User</dc:creator>
  <cp:lastModifiedBy>Annette</cp:lastModifiedBy>
  <cp:revision>127</cp:revision>
  <dcterms:created xsi:type="dcterms:W3CDTF">2010-04-03T23:48:57Z</dcterms:created>
  <dcterms:modified xsi:type="dcterms:W3CDTF">2012-06-07T22:02:01Z</dcterms:modified>
</cp:coreProperties>
</file>